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60" r:id="rId5"/>
    <p:sldId id="261" r:id="rId6"/>
    <p:sldId id="262" r:id="rId7"/>
    <p:sldId id="264" r:id="rId8"/>
    <p:sldId id="263" r:id="rId9"/>
    <p:sldId id="256" r:id="rId10"/>
    <p:sldId id="257" r:id="rId11"/>
    <p:sldId id="258" r:id="rId12"/>
    <p:sldId id="25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44515" autoAdjust="0"/>
  </p:normalViewPr>
  <p:slideViewPr>
    <p:cSldViewPr snapToGrid="0">
      <p:cViewPr varScale="1">
        <p:scale>
          <a:sx n="47" d="100"/>
          <a:sy n="47" d="100"/>
        </p:scale>
        <p:origin x="295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EADD91-3828-4F72-B173-F3AAB416FAF7}" type="datetimeFigureOut">
              <a:rPr lang="en-GB" smtClean="0"/>
              <a:t>29/04/2025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3FF9E0-7AA0-4A1B-B6BE-EBC1C0CA5A33}" type="slidenum">
              <a:rPr lang="en-GB" smtClean="0"/>
              <a:t>‹#›</a:t>
            </a:fld>
            <a:endParaRPr lang="en-GB"/>
          </a:p>
        </p:txBody>
      </p:sp>
    </p:spTree>
    <p:extLst>
      <p:ext uri="{BB962C8B-B14F-4D97-AF65-F5344CB8AC3E}">
        <p14:creationId xmlns:p14="http://schemas.microsoft.com/office/powerpoint/2010/main" val="852283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163FF9E0-7AA0-4A1B-B6BE-EBC1C0CA5A33}" type="slidenum">
              <a:rPr lang="en-GB" smtClean="0"/>
              <a:t>2</a:t>
            </a:fld>
            <a:endParaRPr lang="en-GB"/>
          </a:p>
        </p:txBody>
      </p:sp>
    </p:spTree>
    <p:extLst>
      <p:ext uri="{BB962C8B-B14F-4D97-AF65-F5344CB8AC3E}">
        <p14:creationId xmlns:p14="http://schemas.microsoft.com/office/powerpoint/2010/main" val="2251756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Probably more useful to us as we were new to our MIS, but we have never run weekly </a:t>
            </a:r>
            <a:r>
              <a:rPr lang="en-GB" dirty="0" err="1"/>
              <a:t>healthcheck</a:t>
            </a:r>
            <a:r>
              <a:rPr lang="en-GB" dirty="0"/>
              <a:t> reports before in our previous MIS to check for missing or incorrectly coded items, so this was an improvement. </a:t>
            </a:r>
          </a:p>
        </p:txBody>
      </p:sp>
      <p:sp>
        <p:nvSpPr>
          <p:cNvPr id="4" name="Slide Number Placeholder 3"/>
          <p:cNvSpPr>
            <a:spLocks noGrp="1"/>
          </p:cNvSpPr>
          <p:nvPr>
            <p:ph type="sldNum" sz="quarter" idx="5"/>
          </p:nvPr>
        </p:nvSpPr>
        <p:spPr/>
        <p:txBody>
          <a:bodyPr/>
          <a:lstStyle/>
          <a:p>
            <a:fld id="{163FF9E0-7AA0-4A1B-B6BE-EBC1C0CA5A33}" type="slidenum">
              <a:rPr lang="en-GB" smtClean="0"/>
              <a:t>3</a:t>
            </a:fld>
            <a:endParaRPr lang="en-GB"/>
          </a:p>
        </p:txBody>
      </p:sp>
    </p:spTree>
    <p:extLst>
      <p:ext uri="{BB962C8B-B14F-4D97-AF65-F5344CB8AC3E}">
        <p14:creationId xmlns:p14="http://schemas.microsoft.com/office/powerpoint/2010/main" val="2399787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Onsite visit to go through an audit process – interviews with attendance officers, office staff, FLO/pastoral staff, SLT etc.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Receiving the audit with oranges and reds actually mad us quite angry, as we were having great impact with attendance, but it forced us to reflect on those areas and meant that we were better prepared to ‘defend and promote’ ourselves come </a:t>
            </a:r>
            <a:r>
              <a:rPr lang="en-US"/>
              <a:t>inspection time. </a:t>
            </a:r>
            <a:endParaRPr lang="en-GB" dirty="0"/>
          </a:p>
          <a:p>
            <a:endParaRPr lang="en-GB" dirty="0"/>
          </a:p>
        </p:txBody>
      </p:sp>
      <p:sp>
        <p:nvSpPr>
          <p:cNvPr id="4" name="Slide Number Placeholder 3"/>
          <p:cNvSpPr>
            <a:spLocks noGrp="1"/>
          </p:cNvSpPr>
          <p:nvPr>
            <p:ph type="sldNum" sz="quarter" idx="5"/>
          </p:nvPr>
        </p:nvSpPr>
        <p:spPr/>
        <p:txBody>
          <a:bodyPr/>
          <a:lstStyle/>
          <a:p>
            <a:fld id="{163FF9E0-7AA0-4A1B-B6BE-EBC1C0CA5A33}" type="slidenum">
              <a:rPr lang="en-GB" smtClean="0"/>
              <a:t>4</a:t>
            </a:fld>
            <a:endParaRPr lang="en-GB"/>
          </a:p>
        </p:txBody>
      </p:sp>
    </p:spTree>
    <p:extLst>
      <p:ext uri="{BB962C8B-B14F-4D97-AF65-F5344CB8AC3E}">
        <p14:creationId xmlns:p14="http://schemas.microsoft.com/office/powerpoint/2010/main" val="3024667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Also updated our policy but didn’t use all of the SOL template letters etc, just picked the ones/parts that suited our schools.</a:t>
            </a:r>
          </a:p>
          <a:p>
            <a:endParaRPr lang="en-GB" dirty="0"/>
          </a:p>
        </p:txBody>
      </p:sp>
      <p:sp>
        <p:nvSpPr>
          <p:cNvPr id="4" name="Slide Number Placeholder 3"/>
          <p:cNvSpPr>
            <a:spLocks noGrp="1"/>
          </p:cNvSpPr>
          <p:nvPr>
            <p:ph type="sldNum" sz="quarter" idx="5"/>
          </p:nvPr>
        </p:nvSpPr>
        <p:spPr/>
        <p:txBody>
          <a:bodyPr/>
          <a:lstStyle/>
          <a:p>
            <a:fld id="{163FF9E0-7AA0-4A1B-B6BE-EBC1C0CA5A33}" type="slidenum">
              <a:rPr lang="en-GB" smtClean="0"/>
              <a:t>5</a:t>
            </a:fld>
            <a:endParaRPr lang="en-GB"/>
          </a:p>
        </p:txBody>
      </p:sp>
    </p:spTree>
    <p:extLst>
      <p:ext uri="{BB962C8B-B14F-4D97-AF65-F5344CB8AC3E}">
        <p14:creationId xmlns:p14="http://schemas.microsoft.com/office/powerpoint/2010/main" val="216051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adapt the SOL tracker template to suit your own process, </a:t>
            </a:r>
            <a:r>
              <a:rPr lang="en-GB" dirty="0" err="1"/>
              <a:t>eg</a:t>
            </a:r>
            <a:r>
              <a:rPr lang="en-GB" dirty="0"/>
              <a:t> the ping being the first contact we make when attendance </a:t>
            </a:r>
            <a:r>
              <a:rPr lang="en-GB"/>
              <a:t>initially drops.</a:t>
            </a:r>
            <a:endParaRPr lang="en-GB" dirty="0"/>
          </a:p>
        </p:txBody>
      </p:sp>
      <p:sp>
        <p:nvSpPr>
          <p:cNvPr id="4" name="Slide Number Placeholder 3"/>
          <p:cNvSpPr>
            <a:spLocks noGrp="1"/>
          </p:cNvSpPr>
          <p:nvPr>
            <p:ph type="sldNum" sz="quarter" idx="5"/>
          </p:nvPr>
        </p:nvSpPr>
        <p:spPr/>
        <p:txBody>
          <a:bodyPr/>
          <a:lstStyle/>
          <a:p>
            <a:fld id="{163FF9E0-7AA0-4A1B-B6BE-EBC1C0CA5A33}" type="slidenum">
              <a:rPr lang="en-GB" smtClean="0"/>
              <a:t>8</a:t>
            </a:fld>
            <a:endParaRPr lang="en-GB"/>
          </a:p>
        </p:txBody>
      </p:sp>
    </p:spTree>
    <p:extLst>
      <p:ext uri="{BB962C8B-B14F-4D97-AF65-F5344CB8AC3E}">
        <p14:creationId xmlns:p14="http://schemas.microsoft.com/office/powerpoint/2010/main" val="2507584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BBC6C-5B9F-4292-8FD9-2E754E66361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53F59F4-87A5-4132-AB52-EED7207200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564EF00-9E59-4758-8227-3DDC088FE6B8}"/>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5" name="Footer Placeholder 4">
            <a:extLst>
              <a:ext uri="{FF2B5EF4-FFF2-40B4-BE49-F238E27FC236}">
                <a16:creationId xmlns:a16="http://schemas.microsoft.com/office/drawing/2014/main" id="{5BD608DE-C77C-41DE-A900-256EBDCD55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C9DC09-4C6F-4E98-895F-4FE3A8FAE9A4}"/>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3783459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AB0C6-754F-4F23-A07D-A0CC8D8AE8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BC20F6B-946B-44CC-8543-51548BBEA94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EE8793-1A40-4213-AD40-FAEA62443FDE}"/>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5" name="Footer Placeholder 4">
            <a:extLst>
              <a:ext uri="{FF2B5EF4-FFF2-40B4-BE49-F238E27FC236}">
                <a16:creationId xmlns:a16="http://schemas.microsoft.com/office/drawing/2014/main" id="{211017C1-CCAE-4815-A8CC-698571EB9C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5A32EC-8FA0-46CF-91D2-74FDB110D236}"/>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241021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836002-E075-4461-B10D-F32B7628734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A2C47D4-3B68-4352-AD8E-EEA827F46B9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CF2816-E979-49EF-9B06-EB743DEAF837}"/>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5" name="Footer Placeholder 4">
            <a:extLst>
              <a:ext uri="{FF2B5EF4-FFF2-40B4-BE49-F238E27FC236}">
                <a16:creationId xmlns:a16="http://schemas.microsoft.com/office/drawing/2014/main" id="{45760790-9642-45E6-BFAA-18470062ED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295076-590E-4239-8E07-AF580C0910B6}"/>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2229082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9B8C9-7763-441C-8194-A693E4473E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AD98FFB-55B2-4FDD-87D0-DC7F15FB535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52B4E6-F284-4432-AE7F-9D64D6AEFD0A}"/>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5" name="Footer Placeholder 4">
            <a:extLst>
              <a:ext uri="{FF2B5EF4-FFF2-40B4-BE49-F238E27FC236}">
                <a16:creationId xmlns:a16="http://schemas.microsoft.com/office/drawing/2014/main" id="{ABAFD4BB-B3E0-4D8A-937B-8291B8CBC2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288334-BCF6-46FF-A6C5-EEBAEC88C56A}"/>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1899782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0994D-5B08-4F14-A02E-E6FD424BDA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188A926-00E6-4BA6-87AC-042957C80B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2793A69-BA32-424D-B597-3C12E14DB0AA}"/>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5" name="Footer Placeholder 4">
            <a:extLst>
              <a:ext uri="{FF2B5EF4-FFF2-40B4-BE49-F238E27FC236}">
                <a16:creationId xmlns:a16="http://schemas.microsoft.com/office/drawing/2014/main" id="{E769367C-8BCC-433F-95C3-47C9C67958D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4F42FE-CC1E-41DC-8340-9B1B0395D9C1}"/>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3279094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66C0D-A74B-4953-806C-C12229E7AE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E4465F-8924-4C36-ABB7-5ED375988CE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B05A6FF-34FF-4CCC-8021-459DCF4E5B3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E49BA89-4443-4802-A528-99B10DDC3D07}"/>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6" name="Footer Placeholder 5">
            <a:extLst>
              <a:ext uri="{FF2B5EF4-FFF2-40B4-BE49-F238E27FC236}">
                <a16:creationId xmlns:a16="http://schemas.microsoft.com/office/drawing/2014/main" id="{9B5D5C01-FE48-4BFE-8E56-BE6FBC4D04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2B8553-F3B0-4601-BB2E-415705603A9F}"/>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3285334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2AD87-4465-4684-B4F7-296FE32E62D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59D611-3DB1-4862-9254-4CC7FCE207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0B6D434-6C8F-4D28-9048-60B893D4842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E9AE0AB-6D3F-47BE-AC39-9C88838B0F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7590581-0A06-4540-8BFE-E737675E4A9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6B758EB-421E-402C-B432-67E6B7B559C8}"/>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8" name="Footer Placeholder 7">
            <a:extLst>
              <a:ext uri="{FF2B5EF4-FFF2-40B4-BE49-F238E27FC236}">
                <a16:creationId xmlns:a16="http://schemas.microsoft.com/office/drawing/2014/main" id="{87A8F12F-3D35-4EB2-94CE-0319589EDB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7CB92B1-418D-4897-A0E3-38E6D32806AF}"/>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466669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9796D-26C1-4B6E-8A27-DAC2F15CAA8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3E13CA4-6F61-4D0B-80D9-7657CF3B22A8}"/>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4" name="Footer Placeholder 3">
            <a:extLst>
              <a:ext uri="{FF2B5EF4-FFF2-40B4-BE49-F238E27FC236}">
                <a16:creationId xmlns:a16="http://schemas.microsoft.com/office/drawing/2014/main" id="{D220C520-0012-4F59-BC34-F78DB665A05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AC09DD3-330C-4A2F-8751-477F1FFE8930}"/>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3623622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3CA7D99-A01A-4B25-9519-6B7E72664E0D}"/>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3" name="Footer Placeholder 2">
            <a:extLst>
              <a:ext uri="{FF2B5EF4-FFF2-40B4-BE49-F238E27FC236}">
                <a16:creationId xmlns:a16="http://schemas.microsoft.com/office/drawing/2014/main" id="{16B767FF-B136-491A-81FF-9B65A1E86C3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39C78E0-17A6-47E9-82B4-646B454161F9}"/>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263780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7AAB8-9995-449C-9E0A-1DE808B2DC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8E5483C-A0CF-40EA-8EB0-2DBCB3160F4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CB063F-C2F8-408F-8861-012A994639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23D4CF5-1A6D-4850-A2AC-1C681306B450}"/>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6" name="Footer Placeholder 5">
            <a:extLst>
              <a:ext uri="{FF2B5EF4-FFF2-40B4-BE49-F238E27FC236}">
                <a16:creationId xmlns:a16="http://schemas.microsoft.com/office/drawing/2014/main" id="{FA90D4D3-702F-40AC-ABE6-76B316B23F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D4045F-C5DC-4BE4-BBF6-51CABF18B77D}"/>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422649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7D56F-1713-465F-ADE6-AD70F0F5A0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4F4D497-C5DD-4711-A729-C7D46511F2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EC824D6-9CAE-4BCA-A6E1-C6381B310F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FDD97C-3DA9-4022-8F13-D4EBB07C61A5}"/>
              </a:ext>
            </a:extLst>
          </p:cNvPr>
          <p:cNvSpPr>
            <a:spLocks noGrp="1"/>
          </p:cNvSpPr>
          <p:nvPr>
            <p:ph type="dt" sz="half" idx="10"/>
          </p:nvPr>
        </p:nvSpPr>
        <p:spPr/>
        <p:txBody>
          <a:bodyPr/>
          <a:lstStyle/>
          <a:p>
            <a:fld id="{C69F8D35-DCA2-49B2-A570-1C582E9E28C9}" type="datetimeFigureOut">
              <a:rPr lang="en-GB" smtClean="0"/>
              <a:t>29/04/2025</a:t>
            </a:fld>
            <a:endParaRPr lang="en-GB"/>
          </a:p>
        </p:txBody>
      </p:sp>
      <p:sp>
        <p:nvSpPr>
          <p:cNvPr id="6" name="Footer Placeholder 5">
            <a:extLst>
              <a:ext uri="{FF2B5EF4-FFF2-40B4-BE49-F238E27FC236}">
                <a16:creationId xmlns:a16="http://schemas.microsoft.com/office/drawing/2014/main" id="{1CFC2BB0-0E68-4257-ADE3-968F4326D8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3E5D7A9-FE6D-4B35-8E76-5BD1AE0AC3C4}"/>
              </a:ext>
            </a:extLst>
          </p:cNvPr>
          <p:cNvSpPr>
            <a:spLocks noGrp="1"/>
          </p:cNvSpPr>
          <p:nvPr>
            <p:ph type="sldNum" sz="quarter" idx="12"/>
          </p:nvPr>
        </p:nvSpPr>
        <p:spPr/>
        <p:txBody>
          <a:bodyPr/>
          <a:lstStyle/>
          <a:p>
            <a:fld id="{FF4A932F-3AA8-47E3-B4C4-849CA0CBEA6D}" type="slidenum">
              <a:rPr lang="en-GB" smtClean="0"/>
              <a:t>‹#›</a:t>
            </a:fld>
            <a:endParaRPr lang="en-GB"/>
          </a:p>
        </p:txBody>
      </p:sp>
    </p:spTree>
    <p:extLst>
      <p:ext uri="{BB962C8B-B14F-4D97-AF65-F5344CB8AC3E}">
        <p14:creationId xmlns:p14="http://schemas.microsoft.com/office/powerpoint/2010/main" val="1285200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03A857-548E-43FC-A429-E1E7B1F812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32E7E8-BA9F-4922-AAF2-D0C88AB229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BCA6EA-3B82-4F51-8597-7E5A4E0497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F8D35-DCA2-49B2-A570-1C582E9E28C9}" type="datetimeFigureOut">
              <a:rPr lang="en-GB" smtClean="0"/>
              <a:t>29/04/2025</a:t>
            </a:fld>
            <a:endParaRPr lang="en-GB"/>
          </a:p>
        </p:txBody>
      </p:sp>
      <p:sp>
        <p:nvSpPr>
          <p:cNvPr id="5" name="Footer Placeholder 4">
            <a:extLst>
              <a:ext uri="{FF2B5EF4-FFF2-40B4-BE49-F238E27FC236}">
                <a16:creationId xmlns:a16="http://schemas.microsoft.com/office/drawing/2014/main" id="{91701EE3-A657-4D33-A2E8-AF1B06D8EB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FE0B4D4-8DF0-47CF-9E6D-A47D90B0EC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4A932F-3AA8-47E3-B4C4-849CA0CBEA6D}" type="slidenum">
              <a:rPr lang="en-GB" smtClean="0"/>
              <a:t>‹#›</a:t>
            </a:fld>
            <a:endParaRPr lang="en-GB"/>
          </a:p>
        </p:txBody>
      </p:sp>
    </p:spTree>
    <p:extLst>
      <p:ext uri="{BB962C8B-B14F-4D97-AF65-F5344CB8AC3E}">
        <p14:creationId xmlns:p14="http://schemas.microsoft.com/office/powerpoint/2010/main" val="42552617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headteacher@lower-Halstow.kent.sch.uk" TargetMode="External"/><Relationship Id="rId2" Type="http://schemas.openxmlformats.org/officeDocument/2006/relationships/hyperlink" Target="mailto:eht@newington.kent.sch.uk" TargetMode="Externa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D20BB-BC75-4B71-A5EE-7A80DA094125}"/>
              </a:ext>
            </a:extLst>
          </p:cNvPr>
          <p:cNvSpPr>
            <a:spLocks noGrp="1"/>
          </p:cNvSpPr>
          <p:nvPr>
            <p:ph type="ctrTitle"/>
          </p:nvPr>
        </p:nvSpPr>
        <p:spPr>
          <a:xfrm>
            <a:off x="1524000" y="1122363"/>
            <a:ext cx="9144000" cy="1458277"/>
          </a:xfrm>
        </p:spPr>
        <p:txBody>
          <a:bodyPr>
            <a:normAutofit/>
          </a:bodyPr>
          <a:lstStyle/>
          <a:p>
            <a:r>
              <a:rPr lang="en-GB" sz="4800" b="1" dirty="0">
                <a:solidFill>
                  <a:schemeClr val="accent1">
                    <a:lumMod val="75000"/>
                  </a:schemeClr>
                </a:solidFill>
              </a:rPr>
              <a:t>Lower Halstow and Newington CEP Schools Federation and Nursery</a:t>
            </a:r>
          </a:p>
        </p:txBody>
      </p:sp>
      <p:sp>
        <p:nvSpPr>
          <p:cNvPr id="3" name="Subtitle 2">
            <a:extLst>
              <a:ext uri="{FF2B5EF4-FFF2-40B4-BE49-F238E27FC236}">
                <a16:creationId xmlns:a16="http://schemas.microsoft.com/office/drawing/2014/main" id="{39E91422-25B2-48B6-A2E1-0A113333B66E}"/>
              </a:ext>
            </a:extLst>
          </p:cNvPr>
          <p:cNvSpPr>
            <a:spLocks noGrp="1"/>
          </p:cNvSpPr>
          <p:nvPr>
            <p:ph type="subTitle" idx="1"/>
          </p:nvPr>
        </p:nvSpPr>
        <p:spPr>
          <a:xfrm>
            <a:off x="1524000" y="4998720"/>
            <a:ext cx="10139680" cy="1259832"/>
          </a:xfrm>
        </p:spPr>
        <p:txBody>
          <a:bodyPr/>
          <a:lstStyle/>
          <a:p>
            <a:r>
              <a:rPr lang="en-GB" dirty="0"/>
              <a:t>Tara Deevoy – Executive headteacher </a:t>
            </a:r>
            <a:r>
              <a:rPr lang="en-GB" dirty="0">
                <a:hlinkClick r:id="rId2"/>
              </a:rPr>
              <a:t>eht@newington.kent.sch.uk</a:t>
            </a:r>
            <a:endParaRPr lang="en-GB" dirty="0"/>
          </a:p>
          <a:p>
            <a:r>
              <a:rPr lang="en-GB" dirty="0"/>
              <a:t>Michelle Crowe – Head of School </a:t>
            </a:r>
            <a:r>
              <a:rPr lang="en-GB" dirty="0">
                <a:hlinkClick r:id="rId3"/>
              </a:rPr>
              <a:t>headteacher@lower-halstow.kent.sch.uk</a:t>
            </a:r>
            <a:r>
              <a:rPr lang="en-GB" dirty="0"/>
              <a:t> </a:t>
            </a:r>
          </a:p>
        </p:txBody>
      </p:sp>
      <p:pic>
        <p:nvPicPr>
          <p:cNvPr id="5" name="Picture 4">
            <a:extLst>
              <a:ext uri="{FF2B5EF4-FFF2-40B4-BE49-F238E27FC236}">
                <a16:creationId xmlns:a16="http://schemas.microsoft.com/office/drawing/2014/main" id="{695F4FA6-A18E-4DF6-B382-95C89C0D79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67769" y="2580640"/>
            <a:ext cx="2381582" cy="2219635"/>
          </a:xfrm>
          <a:prstGeom prst="rect">
            <a:avLst/>
          </a:prstGeom>
        </p:spPr>
      </p:pic>
    </p:spTree>
    <p:extLst>
      <p:ext uri="{BB962C8B-B14F-4D97-AF65-F5344CB8AC3E}">
        <p14:creationId xmlns:p14="http://schemas.microsoft.com/office/powerpoint/2010/main" val="2167557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D208C-0821-474C-9614-53AEC512CD82}"/>
              </a:ext>
            </a:extLst>
          </p:cNvPr>
          <p:cNvSpPr>
            <a:spLocks noGrp="1"/>
          </p:cNvSpPr>
          <p:nvPr>
            <p:ph type="title"/>
          </p:nvPr>
        </p:nvSpPr>
        <p:spPr/>
        <p:txBody>
          <a:bodyPr/>
          <a:lstStyle/>
          <a:p>
            <a:r>
              <a:rPr lang="en-GB" b="1" dirty="0"/>
              <a:t>Our experience of an external audit process</a:t>
            </a:r>
          </a:p>
        </p:txBody>
      </p:sp>
      <p:sp>
        <p:nvSpPr>
          <p:cNvPr id="3" name="Content Placeholder 2">
            <a:extLst>
              <a:ext uri="{FF2B5EF4-FFF2-40B4-BE49-F238E27FC236}">
                <a16:creationId xmlns:a16="http://schemas.microsoft.com/office/drawing/2014/main" id="{4E9C1374-B691-47A2-8A1E-F7AE21391CDA}"/>
              </a:ext>
            </a:extLst>
          </p:cNvPr>
          <p:cNvSpPr>
            <a:spLocks noGrp="1"/>
          </p:cNvSpPr>
          <p:nvPr>
            <p:ph idx="1"/>
          </p:nvPr>
        </p:nvSpPr>
        <p:spPr>
          <a:xfrm>
            <a:off x="838200" y="1483360"/>
            <a:ext cx="10515600" cy="5161279"/>
          </a:xfrm>
        </p:spPr>
        <p:txBody>
          <a:bodyPr>
            <a:normAutofit fontScale="85000" lnSpcReduction="20000"/>
          </a:bodyPr>
          <a:lstStyle/>
          <a:p>
            <a:pPr marL="0" indent="0">
              <a:buNone/>
            </a:pPr>
            <a:r>
              <a:rPr lang="en-GB" b="1" dirty="0"/>
              <a:t>Our Context</a:t>
            </a:r>
          </a:p>
          <a:p>
            <a:r>
              <a:rPr lang="en-US" dirty="0"/>
              <a:t>Historic poor attendance post </a:t>
            </a:r>
            <a:r>
              <a:rPr lang="en-US" dirty="0" err="1"/>
              <a:t>covid</a:t>
            </a:r>
            <a:r>
              <a:rPr lang="en-US" dirty="0"/>
              <a:t>. </a:t>
            </a:r>
          </a:p>
          <a:p>
            <a:r>
              <a:rPr lang="en-US" dirty="0"/>
              <a:t>22-23 both schools in bottom three in Swale for attendance and highest for persistent absence. </a:t>
            </a:r>
          </a:p>
          <a:p>
            <a:r>
              <a:rPr lang="en-US" dirty="0"/>
              <a:t>23-24 improved, particularly at LHS to be just above national overall and halving persistent absence.</a:t>
            </a:r>
          </a:p>
          <a:p>
            <a:r>
              <a:rPr lang="en-US" dirty="0"/>
              <a:t>However, an increasing amount of SLT and pastoral team time was being taken up dealing with attendance. Attendance officer spent a long-time prepping documents for weekly attendance review meetings. It seemed to be taking over all our time and energy.  Positive impact but at what cost?</a:t>
            </a:r>
          </a:p>
          <a:p>
            <a:r>
              <a:rPr lang="en-GB" dirty="0"/>
              <a:t>Governors expressed concern regarding SLT time and were supportive of sourcing additional support.</a:t>
            </a:r>
          </a:p>
          <a:p>
            <a:r>
              <a:rPr lang="en-US" dirty="0"/>
              <a:t>We needed an objective viewpoint to help us ‘see the wood for the trees’ and identify efficiencies and more streamlined ways of working.</a:t>
            </a:r>
            <a:endParaRPr lang="en-GB" dirty="0"/>
          </a:p>
          <a:p>
            <a:r>
              <a:rPr lang="en-US" dirty="0"/>
              <a:t>Commissioned an external audit – tried local company but they were maxed out so reached out to Sol having had awareness of their work in Island schools.</a:t>
            </a:r>
            <a:endParaRPr lang="en-GB" dirty="0"/>
          </a:p>
          <a:p>
            <a:pPr marL="0" indent="0">
              <a:buNone/>
            </a:pPr>
            <a:endParaRPr lang="en-GB" dirty="0"/>
          </a:p>
        </p:txBody>
      </p:sp>
    </p:spTree>
    <p:extLst>
      <p:ext uri="{BB962C8B-B14F-4D97-AF65-F5344CB8AC3E}">
        <p14:creationId xmlns:p14="http://schemas.microsoft.com/office/powerpoint/2010/main" val="4205997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58BE1-15A2-4622-AEB8-5933B9096F45}"/>
              </a:ext>
            </a:extLst>
          </p:cNvPr>
          <p:cNvSpPr>
            <a:spLocks noGrp="1"/>
          </p:cNvSpPr>
          <p:nvPr>
            <p:ph type="title"/>
          </p:nvPr>
        </p:nvSpPr>
        <p:spPr/>
        <p:txBody>
          <a:bodyPr/>
          <a:lstStyle/>
          <a:p>
            <a:r>
              <a:rPr lang="en-GB" b="1" dirty="0"/>
              <a:t>The audit process</a:t>
            </a:r>
          </a:p>
        </p:txBody>
      </p:sp>
      <p:sp>
        <p:nvSpPr>
          <p:cNvPr id="3" name="Content Placeholder 2">
            <a:extLst>
              <a:ext uri="{FF2B5EF4-FFF2-40B4-BE49-F238E27FC236}">
                <a16:creationId xmlns:a16="http://schemas.microsoft.com/office/drawing/2014/main" id="{C044470C-9B46-49AF-8466-6693B44D6A77}"/>
              </a:ext>
            </a:extLst>
          </p:cNvPr>
          <p:cNvSpPr>
            <a:spLocks noGrp="1"/>
          </p:cNvSpPr>
          <p:nvPr>
            <p:ph idx="1"/>
          </p:nvPr>
        </p:nvSpPr>
        <p:spPr>
          <a:xfrm>
            <a:off x="838200" y="1422400"/>
            <a:ext cx="10515600" cy="5070475"/>
          </a:xfrm>
        </p:spPr>
        <p:txBody>
          <a:bodyPr>
            <a:normAutofit/>
          </a:bodyPr>
          <a:lstStyle/>
          <a:p>
            <a:r>
              <a:rPr lang="en-US" dirty="0"/>
              <a:t>Gave them read only access to MIS system and they did a full dashboard analysis before coming into school.  E.g. missing marks, notes, timings, reports etc. Also did a wider </a:t>
            </a:r>
            <a:r>
              <a:rPr lang="en-US" dirty="0" err="1"/>
              <a:t>healthcheck</a:t>
            </a:r>
            <a:r>
              <a:rPr lang="en-US" dirty="0"/>
              <a:t> – we had just transferred MIS and some things hadn’t come across properly but because we hadn’t had to access them we didn’t know e.g. medical conditions, some second contacts.  They came with a full list of everything ‘missing’ from our MIS not just attendance, along with suggestions for how to upload this easily. </a:t>
            </a:r>
            <a:endParaRPr lang="en-GB" dirty="0"/>
          </a:p>
          <a:p>
            <a:r>
              <a:rPr lang="en-US" dirty="0"/>
              <a:t>They created bespoke reports in our MIS to run off the information we needed each week at the touch of a button e.g. missing marks, minutes late etc. This was presented in a way office staff can easily rectify within a couple of minutes. </a:t>
            </a:r>
            <a:endParaRPr lang="en-GB" dirty="0"/>
          </a:p>
          <a:p>
            <a:endParaRPr lang="en-GB" dirty="0"/>
          </a:p>
        </p:txBody>
      </p:sp>
    </p:spTree>
    <p:extLst>
      <p:ext uri="{BB962C8B-B14F-4D97-AF65-F5344CB8AC3E}">
        <p14:creationId xmlns:p14="http://schemas.microsoft.com/office/powerpoint/2010/main" val="331106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68CCE-5977-4F7E-89CD-9DBA20853B47}"/>
              </a:ext>
            </a:extLst>
          </p:cNvPr>
          <p:cNvSpPr>
            <a:spLocks noGrp="1"/>
          </p:cNvSpPr>
          <p:nvPr>
            <p:ph type="title"/>
          </p:nvPr>
        </p:nvSpPr>
        <p:spPr/>
        <p:txBody>
          <a:bodyPr/>
          <a:lstStyle/>
          <a:p>
            <a:r>
              <a:rPr lang="en-GB" b="1" dirty="0"/>
              <a:t>The on-site visit</a:t>
            </a:r>
          </a:p>
        </p:txBody>
      </p:sp>
      <p:sp>
        <p:nvSpPr>
          <p:cNvPr id="3" name="Content Placeholder 2">
            <a:extLst>
              <a:ext uri="{FF2B5EF4-FFF2-40B4-BE49-F238E27FC236}">
                <a16:creationId xmlns:a16="http://schemas.microsoft.com/office/drawing/2014/main" id="{558B0654-15BC-4E6F-B6C1-6BD4A3864D42}"/>
              </a:ext>
            </a:extLst>
          </p:cNvPr>
          <p:cNvSpPr>
            <a:spLocks noGrp="1"/>
          </p:cNvSpPr>
          <p:nvPr>
            <p:ph idx="1"/>
          </p:nvPr>
        </p:nvSpPr>
        <p:spPr>
          <a:xfrm>
            <a:off x="838200" y="1544320"/>
            <a:ext cx="10515600" cy="4632643"/>
          </a:xfrm>
        </p:spPr>
        <p:txBody>
          <a:bodyPr>
            <a:normAutofit fontScale="92500"/>
          </a:bodyPr>
          <a:lstStyle/>
          <a:p>
            <a:r>
              <a:rPr lang="en-GB" dirty="0"/>
              <a:t>Two aspects and you don’t have to buy both. </a:t>
            </a:r>
          </a:p>
          <a:p>
            <a:r>
              <a:rPr lang="en-GB" dirty="0"/>
              <a:t>Technical audit – checked MIS processes, compliance, on-rolling and off-rolling, record keeping, coding – lots of questions and suggestions (they have a view about Kent processes, as they work across lots of LAs!!!)</a:t>
            </a:r>
          </a:p>
          <a:p>
            <a:r>
              <a:rPr lang="en-GB" dirty="0"/>
              <a:t>Procedural audit – interview all staff involved with attendance, lots of questions. </a:t>
            </a:r>
          </a:p>
          <a:p>
            <a:r>
              <a:rPr lang="en-GB" dirty="0"/>
              <a:t>Walked office staff through where to find and how to use the report template they’d created for us.</a:t>
            </a:r>
          </a:p>
          <a:p>
            <a:r>
              <a:rPr lang="en-GB" dirty="0"/>
              <a:t>Post visit – rag rated audit (many </a:t>
            </a:r>
            <a:r>
              <a:rPr lang="en-GB" dirty="0" err="1"/>
              <a:t>many</a:t>
            </a:r>
            <a:r>
              <a:rPr lang="en-GB" dirty="0"/>
              <a:t> sides of A4) with follow up teams call to go through actions required. Some are quick fixes other need extra thought. </a:t>
            </a:r>
          </a:p>
        </p:txBody>
      </p:sp>
    </p:spTree>
    <p:extLst>
      <p:ext uri="{BB962C8B-B14F-4D97-AF65-F5344CB8AC3E}">
        <p14:creationId xmlns:p14="http://schemas.microsoft.com/office/powerpoint/2010/main" val="39366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20DBA-7B53-4554-BBD0-69F50F8A3DE5}"/>
              </a:ext>
            </a:extLst>
          </p:cNvPr>
          <p:cNvSpPr>
            <a:spLocks noGrp="1"/>
          </p:cNvSpPr>
          <p:nvPr>
            <p:ph type="title"/>
          </p:nvPr>
        </p:nvSpPr>
        <p:spPr/>
        <p:txBody>
          <a:bodyPr/>
          <a:lstStyle/>
          <a:p>
            <a:r>
              <a:rPr lang="en-GB" b="1" dirty="0"/>
              <a:t>Benefits and Impact</a:t>
            </a:r>
          </a:p>
        </p:txBody>
      </p:sp>
      <p:sp>
        <p:nvSpPr>
          <p:cNvPr id="3" name="Content Placeholder 2">
            <a:extLst>
              <a:ext uri="{FF2B5EF4-FFF2-40B4-BE49-F238E27FC236}">
                <a16:creationId xmlns:a16="http://schemas.microsoft.com/office/drawing/2014/main" id="{59226281-A189-491C-95E8-4AD26274BAAE}"/>
              </a:ext>
            </a:extLst>
          </p:cNvPr>
          <p:cNvSpPr>
            <a:spLocks noGrp="1"/>
          </p:cNvSpPr>
          <p:nvPr>
            <p:ph idx="1"/>
          </p:nvPr>
        </p:nvSpPr>
        <p:spPr/>
        <p:txBody>
          <a:bodyPr/>
          <a:lstStyle/>
          <a:p>
            <a:r>
              <a:rPr lang="en-GB" dirty="0"/>
              <a:t>OFSTED think we are fabulous </a:t>
            </a:r>
            <a:r>
              <a:rPr lang="en-GB" dirty="0">
                <a:sym typeface="Wingdings" panose="05000000000000000000" pitchFamily="2" charset="2"/>
              </a:rPr>
              <a:t></a:t>
            </a:r>
          </a:p>
          <a:p>
            <a:r>
              <a:rPr lang="en-GB" dirty="0">
                <a:sym typeface="Wingdings" panose="05000000000000000000" pitchFamily="2" charset="2"/>
              </a:rPr>
              <a:t>Less officer time spent prepping docs</a:t>
            </a:r>
          </a:p>
          <a:p>
            <a:r>
              <a:rPr lang="en-GB" dirty="0">
                <a:sym typeface="Wingdings" panose="05000000000000000000" pitchFamily="2" charset="2"/>
              </a:rPr>
              <a:t>Key reports available at the touch of a button on our MIS</a:t>
            </a:r>
          </a:p>
          <a:p>
            <a:r>
              <a:rPr lang="en-GB" dirty="0">
                <a:sym typeface="Wingdings" panose="05000000000000000000" pitchFamily="2" charset="2"/>
              </a:rPr>
              <a:t>More focused weekly attendance review meetings with all the information in one place.</a:t>
            </a:r>
          </a:p>
          <a:p>
            <a:r>
              <a:rPr lang="en-GB" dirty="0">
                <a:sym typeface="Wingdings" panose="05000000000000000000" pitchFamily="2" charset="2"/>
              </a:rPr>
              <a:t>Other support available – policy, letters, posters, leaflets, can also email. We pick and choose as they are all included with the tracker.</a:t>
            </a:r>
          </a:p>
          <a:p>
            <a:r>
              <a:rPr lang="en-GB" dirty="0">
                <a:sym typeface="Wingdings" panose="05000000000000000000" pitchFamily="2" charset="2"/>
              </a:rPr>
              <a:t>Improved attendance! Despite rampant illness and multiple holidays, attendance is still going up.  </a:t>
            </a:r>
            <a:endParaRPr lang="en-GB" dirty="0"/>
          </a:p>
        </p:txBody>
      </p:sp>
    </p:spTree>
    <p:extLst>
      <p:ext uri="{BB962C8B-B14F-4D97-AF65-F5344CB8AC3E}">
        <p14:creationId xmlns:p14="http://schemas.microsoft.com/office/powerpoint/2010/main" val="3004025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92F3F75-5578-4AC3-B428-07CE72FBA606}"/>
              </a:ext>
            </a:extLst>
          </p:cNvPr>
          <p:cNvSpPr>
            <a:spLocks noGrp="1"/>
          </p:cNvSpPr>
          <p:nvPr>
            <p:ph type="subTitle" idx="1"/>
          </p:nvPr>
        </p:nvSpPr>
        <p:spPr>
          <a:xfrm>
            <a:off x="1147481" y="3790296"/>
            <a:ext cx="10067365" cy="2764641"/>
          </a:xfrm>
        </p:spPr>
        <p:txBody>
          <a:bodyPr>
            <a:normAutofit fontScale="92500" lnSpcReduction="10000"/>
          </a:bodyPr>
          <a:lstStyle/>
          <a:p>
            <a:pPr algn="l"/>
            <a:r>
              <a:rPr lang="en-GB" b="1" dirty="0"/>
              <a:t>Advantages:</a:t>
            </a:r>
          </a:p>
          <a:p>
            <a:pPr marL="342900" indent="-342900" algn="l">
              <a:buFont typeface="Arial" panose="020B0604020202020204" pitchFamily="34" charset="0"/>
              <a:buChar char="•"/>
            </a:pPr>
            <a:r>
              <a:rPr lang="en-GB" dirty="0"/>
              <a:t>All tracking and absence details kept in one central place on a shared drive, leading to more efficient weekly attendance meetings.</a:t>
            </a:r>
          </a:p>
          <a:p>
            <a:pPr marL="342900" indent="-342900" algn="l">
              <a:buFont typeface="Arial" panose="020B0604020202020204" pitchFamily="34" charset="0"/>
              <a:buChar char="•"/>
            </a:pPr>
            <a:r>
              <a:rPr lang="en-GB" dirty="0"/>
              <a:t>Links directly with MIS, each week the latest attendance data can easily be downloaded from your MIS and pasted onto the tracker.</a:t>
            </a:r>
          </a:p>
          <a:p>
            <a:pPr marL="342900" indent="-342900" algn="l">
              <a:buFont typeface="Arial" panose="020B0604020202020204" pitchFamily="34" charset="0"/>
              <a:buChar char="•"/>
            </a:pPr>
            <a:r>
              <a:rPr lang="en-GB" dirty="0"/>
              <a:t>Easy to track individual pupils; their whole academic year’s attendance is on one spreadsheet.</a:t>
            </a:r>
          </a:p>
          <a:p>
            <a:pPr marL="342900" indent="-342900" algn="l">
              <a:buFont typeface="Arial" panose="020B0604020202020204" pitchFamily="34" charset="0"/>
              <a:buChar char="•"/>
            </a:pPr>
            <a:r>
              <a:rPr lang="en-GB" dirty="0"/>
              <a:t>Can look at whole school figures, classes and all groups.</a:t>
            </a:r>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endParaRPr lang="en-GB" dirty="0"/>
          </a:p>
          <a:p>
            <a:pPr algn="l"/>
            <a:endParaRPr lang="en-GB" dirty="0"/>
          </a:p>
        </p:txBody>
      </p:sp>
      <p:pic>
        <p:nvPicPr>
          <p:cNvPr id="5" name="Picture 4">
            <a:extLst>
              <a:ext uri="{FF2B5EF4-FFF2-40B4-BE49-F238E27FC236}">
                <a16:creationId xmlns:a16="http://schemas.microsoft.com/office/drawing/2014/main" id="{B59BB1A4-7462-418C-ABB9-462617CDC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514" y="303062"/>
            <a:ext cx="3181794" cy="819264"/>
          </a:xfrm>
          <a:prstGeom prst="rect">
            <a:avLst/>
          </a:prstGeom>
        </p:spPr>
      </p:pic>
      <p:pic>
        <p:nvPicPr>
          <p:cNvPr id="7" name="Picture 6">
            <a:extLst>
              <a:ext uri="{FF2B5EF4-FFF2-40B4-BE49-F238E27FC236}">
                <a16:creationId xmlns:a16="http://schemas.microsoft.com/office/drawing/2014/main" id="{C9102481-A084-4881-A621-2305D77A1D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1790" y="1008309"/>
            <a:ext cx="7144747" cy="2896004"/>
          </a:xfrm>
          <a:prstGeom prst="rect">
            <a:avLst/>
          </a:prstGeom>
          <a:ln w="38100">
            <a:solidFill>
              <a:schemeClr val="tx1"/>
            </a:solidFill>
          </a:ln>
        </p:spPr>
      </p:pic>
      <p:pic>
        <p:nvPicPr>
          <p:cNvPr id="8" name="Picture 7">
            <a:extLst>
              <a:ext uri="{FF2B5EF4-FFF2-40B4-BE49-F238E27FC236}">
                <a16:creationId xmlns:a16="http://schemas.microsoft.com/office/drawing/2014/main" id="{7C954C3C-8C3A-4A82-A7F5-DF364EEA5236}"/>
              </a:ext>
            </a:extLst>
          </p:cNvPr>
          <p:cNvPicPr>
            <a:picLocks noChangeAspect="1"/>
          </p:cNvPicPr>
          <p:nvPr/>
        </p:nvPicPr>
        <p:blipFill>
          <a:blip r:embed="rId4"/>
          <a:stretch>
            <a:fillRect/>
          </a:stretch>
        </p:blipFill>
        <p:spPr>
          <a:xfrm>
            <a:off x="10755982" y="96851"/>
            <a:ext cx="1099504" cy="1231685"/>
          </a:xfrm>
          <a:prstGeom prst="rect">
            <a:avLst/>
          </a:prstGeom>
        </p:spPr>
      </p:pic>
    </p:spTree>
    <p:extLst>
      <p:ext uri="{BB962C8B-B14F-4D97-AF65-F5344CB8AC3E}">
        <p14:creationId xmlns:p14="http://schemas.microsoft.com/office/powerpoint/2010/main" val="3489687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1A0E6F-9540-4D57-B492-6CC0E664A696}"/>
              </a:ext>
            </a:extLst>
          </p:cNvPr>
          <p:cNvPicPr>
            <a:picLocks noChangeAspect="1"/>
          </p:cNvPicPr>
          <p:nvPr/>
        </p:nvPicPr>
        <p:blipFill>
          <a:blip r:embed="rId2"/>
          <a:stretch>
            <a:fillRect/>
          </a:stretch>
        </p:blipFill>
        <p:spPr>
          <a:xfrm>
            <a:off x="309324" y="272569"/>
            <a:ext cx="3182388" cy="816935"/>
          </a:xfrm>
          <a:prstGeom prst="rect">
            <a:avLst/>
          </a:prstGeom>
        </p:spPr>
      </p:pic>
      <p:pic>
        <p:nvPicPr>
          <p:cNvPr id="8" name="Picture 7">
            <a:extLst>
              <a:ext uri="{FF2B5EF4-FFF2-40B4-BE49-F238E27FC236}">
                <a16:creationId xmlns:a16="http://schemas.microsoft.com/office/drawing/2014/main" id="{D5ED2432-C58B-4C3D-8886-717E7B2DB111}"/>
              </a:ext>
            </a:extLst>
          </p:cNvPr>
          <p:cNvPicPr>
            <a:picLocks noChangeAspect="1"/>
          </p:cNvPicPr>
          <p:nvPr/>
        </p:nvPicPr>
        <p:blipFill rotWithShape="1">
          <a:blip r:embed="rId3">
            <a:extLst>
              <a:ext uri="{28A0092B-C50C-407E-A947-70E740481C1C}">
                <a14:useLocalDpi xmlns:a14="http://schemas.microsoft.com/office/drawing/2010/main" val="0"/>
              </a:ext>
            </a:extLst>
          </a:blip>
          <a:srcRect b="3391"/>
          <a:stretch/>
        </p:blipFill>
        <p:spPr>
          <a:xfrm>
            <a:off x="2595074" y="1089504"/>
            <a:ext cx="7001852" cy="2871447"/>
          </a:xfrm>
          <a:prstGeom prst="rect">
            <a:avLst/>
          </a:prstGeom>
          <a:ln w="38100">
            <a:solidFill>
              <a:schemeClr val="tx1"/>
            </a:solidFill>
          </a:ln>
        </p:spPr>
      </p:pic>
      <p:sp>
        <p:nvSpPr>
          <p:cNvPr id="10" name="Content Placeholder 9">
            <a:extLst>
              <a:ext uri="{FF2B5EF4-FFF2-40B4-BE49-F238E27FC236}">
                <a16:creationId xmlns:a16="http://schemas.microsoft.com/office/drawing/2014/main" id="{19A58249-E5BB-498D-8E5B-E167014864E0}"/>
              </a:ext>
            </a:extLst>
          </p:cNvPr>
          <p:cNvSpPr>
            <a:spLocks noGrp="1"/>
          </p:cNvSpPr>
          <p:nvPr>
            <p:ph idx="1"/>
          </p:nvPr>
        </p:nvSpPr>
        <p:spPr>
          <a:xfrm>
            <a:off x="457200" y="4503887"/>
            <a:ext cx="11308976" cy="1673076"/>
          </a:xfrm>
        </p:spPr>
        <p:txBody>
          <a:bodyPr>
            <a:normAutofit fontScale="85000" lnSpcReduction="10000"/>
          </a:bodyPr>
          <a:lstStyle/>
          <a:p>
            <a:r>
              <a:rPr lang="en-GB" b="1" dirty="0"/>
              <a:t>Weekly focus</a:t>
            </a:r>
          </a:p>
          <a:p>
            <a:r>
              <a:rPr lang="en-GB" dirty="0"/>
              <a:t>Sort all attendance by the weekly change arrows, don’t just focus on less than 90%.</a:t>
            </a:r>
          </a:p>
          <a:p>
            <a:r>
              <a:rPr lang="en-GB" dirty="0"/>
              <a:t>Focus on successive rises and falls.</a:t>
            </a:r>
          </a:p>
          <a:p>
            <a:r>
              <a:rPr lang="en-GB" dirty="0"/>
              <a:t>Add notes onto the children whose attendance is dropping.</a:t>
            </a:r>
          </a:p>
        </p:txBody>
      </p:sp>
      <p:pic>
        <p:nvPicPr>
          <p:cNvPr id="11" name="Picture 10">
            <a:extLst>
              <a:ext uri="{FF2B5EF4-FFF2-40B4-BE49-F238E27FC236}">
                <a16:creationId xmlns:a16="http://schemas.microsoft.com/office/drawing/2014/main" id="{B8A15270-941D-417A-BD21-60273E15D15B}"/>
              </a:ext>
            </a:extLst>
          </p:cNvPr>
          <p:cNvPicPr>
            <a:picLocks noChangeAspect="1"/>
          </p:cNvPicPr>
          <p:nvPr/>
        </p:nvPicPr>
        <p:blipFill>
          <a:blip r:embed="rId4"/>
          <a:stretch>
            <a:fillRect/>
          </a:stretch>
        </p:blipFill>
        <p:spPr>
          <a:xfrm>
            <a:off x="10779204" y="272569"/>
            <a:ext cx="1103472" cy="1231499"/>
          </a:xfrm>
          <a:prstGeom prst="rect">
            <a:avLst/>
          </a:prstGeom>
        </p:spPr>
      </p:pic>
    </p:spTree>
    <p:extLst>
      <p:ext uri="{BB962C8B-B14F-4D97-AF65-F5344CB8AC3E}">
        <p14:creationId xmlns:p14="http://schemas.microsoft.com/office/powerpoint/2010/main" val="2275403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F053C9D-BB4B-499C-A600-8626A9435F0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1852"/>
          <a:stretch/>
        </p:blipFill>
        <p:spPr>
          <a:xfrm>
            <a:off x="3799844" y="272569"/>
            <a:ext cx="8230749" cy="3029373"/>
          </a:xfrm>
          <a:ln w="38100">
            <a:solidFill>
              <a:schemeClr val="tx1"/>
            </a:solidFill>
          </a:ln>
        </p:spPr>
      </p:pic>
      <p:pic>
        <p:nvPicPr>
          <p:cNvPr id="4" name="Picture 3">
            <a:extLst>
              <a:ext uri="{FF2B5EF4-FFF2-40B4-BE49-F238E27FC236}">
                <a16:creationId xmlns:a16="http://schemas.microsoft.com/office/drawing/2014/main" id="{FA7DA926-30DC-44D9-AB98-57645136D0C8}"/>
              </a:ext>
            </a:extLst>
          </p:cNvPr>
          <p:cNvPicPr>
            <a:picLocks noChangeAspect="1"/>
          </p:cNvPicPr>
          <p:nvPr/>
        </p:nvPicPr>
        <p:blipFill>
          <a:blip r:embed="rId4"/>
          <a:stretch>
            <a:fillRect/>
          </a:stretch>
        </p:blipFill>
        <p:spPr>
          <a:xfrm>
            <a:off x="309324" y="272569"/>
            <a:ext cx="3182388" cy="816935"/>
          </a:xfrm>
          <a:prstGeom prst="rect">
            <a:avLst/>
          </a:prstGeom>
        </p:spPr>
      </p:pic>
      <p:pic>
        <p:nvPicPr>
          <p:cNvPr id="8" name="Picture 7">
            <a:extLst>
              <a:ext uri="{FF2B5EF4-FFF2-40B4-BE49-F238E27FC236}">
                <a16:creationId xmlns:a16="http://schemas.microsoft.com/office/drawing/2014/main" id="{16FA10E7-993C-4B31-B200-36C536D33D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9844" y="3445208"/>
            <a:ext cx="8230749" cy="3029373"/>
          </a:xfrm>
          <a:prstGeom prst="rect">
            <a:avLst/>
          </a:prstGeom>
          <a:ln w="38100">
            <a:solidFill>
              <a:schemeClr val="tx1"/>
            </a:solidFill>
          </a:ln>
        </p:spPr>
      </p:pic>
      <p:sp>
        <p:nvSpPr>
          <p:cNvPr id="9" name="TextBox 8">
            <a:extLst>
              <a:ext uri="{FF2B5EF4-FFF2-40B4-BE49-F238E27FC236}">
                <a16:creationId xmlns:a16="http://schemas.microsoft.com/office/drawing/2014/main" id="{D2934E89-FB64-4AE0-9021-C2ABA86A356C}"/>
              </a:ext>
            </a:extLst>
          </p:cNvPr>
          <p:cNvSpPr txBox="1"/>
          <p:nvPr/>
        </p:nvSpPr>
        <p:spPr>
          <a:xfrm>
            <a:off x="443753" y="1398494"/>
            <a:ext cx="2662518" cy="4708981"/>
          </a:xfrm>
          <a:prstGeom prst="rect">
            <a:avLst/>
          </a:prstGeom>
          <a:noFill/>
        </p:spPr>
        <p:txBody>
          <a:bodyPr wrap="square" rtlCol="0">
            <a:spAutoFit/>
          </a:bodyPr>
          <a:lstStyle/>
          <a:p>
            <a:r>
              <a:rPr lang="en-GB" sz="2000" b="1" dirty="0"/>
              <a:t>Actions:</a:t>
            </a:r>
          </a:p>
          <a:p>
            <a:pPr marL="285750" indent="-285750">
              <a:buFont typeface="Arial" panose="020B0604020202020204" pitchFamily="34" charset="0"/>
              <a:buChar char="•"/>
            </a:pPr>
            <a:r>
              <a:rPr lang="en-GB" sz="2000" dirty="0"/>
              <a:t>Scroll along each pupil’s attendance to add dates of key steps, easy to track the action that has been taken.</a:t>
            </a:r>
          </a:p>
          <a:p>
            <a:endParaRPr lang="en-GB" sz="2000" dirty="0"/>
          </a:p>
          <a:p>
            <a:pPr marL="285750" indent="-285750">
              <a:buFont typeface="Arial" panose="020B0604020202020204" pitchFamily="34" charset="0"/>
              <a:buChar char="•"/>
            </a:pPr>
            <a:r>
              <a:rPr lang="en-GB" sz="2000" dirty="0"/>
              <a:t>Each week, archive the meeting notes into the end of the tracker so current information is easy to access on the screen.</a:t>
            </a:r>
          </a:p>
        </p:txBody>
      </p:sp>
    </p:spTree>
    <p:extLst>
      <p:ext uri="{BB962C8B-B14F-4D97-AF65-F5344CB8AC3E}">
        <p14:creationId xmlns:p14="http://schemas.microsoft.com/office/powerpoint/2010/main" val="578188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356EB-0B1C-4F00-91DD-C04A2B5F6384}"/>
              </a:ext>
            </a:extLst>
          </p:cNvPr>
          <p:cNvSpPr>
            <a:spLocks noGrp="1"/>
          </p:cNvSpPr>
          <p:nvPr>
            <p:ph type="title"/>
          </p:nvPr>
        </p:nvSpPr>
        <p:spPr>
          <a:xfrm>
            <a:off x="838200" y="365125"/>
            <a:ext cx="7472082" cy="1325563"/>
          </a:xfrm>
        </p:spPr>
        <p:txBody>
          <a:bodyPr/>
          <a:lstStyle/>
          <a:p>
            <a:r>
              <a:rPr lang="en-GB" dirty="0"/>
              <a:t>GRT families – a fresh approach</a:t>
            </a:r>
          </a:p>
        </p:txBody>
      </p:sp>
      <p:sp>
        <p:nvSpPr>
          <p:cNvPr id="3" name="Content Placeholder 2">
            <a:extLst>
              <a:ext uri="{FF2B5EF4-FFF2-40B4-BE49-F238E27FC236}">
                <a16:creationId xmlns:a16="http://schemas.microsoft.com/office/drawing/2014/main" id="{C1549BEE-B46F-4DEB-978F-735948A6FAA1}"/>
              </a:ext>
            </a:extLst>
          </p:cNvPr>
          <p:cNvSpPr>
            <a:spLocks noGrp="1"/>
          </p:cNvSpPr>
          <p:nvPr>
            <p:ph idx="1"/>
          </p:nvPr>
        </p:nvSpPr>
        <p:spPr/>
        <p:txBody>
          <a:bodyPr>
            <a:normAutofit fontScale="70000" lnSpcReduction="20000"/>
          </a:bodyPr>
          <a:lstStyle/>
          <a:p>
            <a:r>
              <a:rPr lang="en-GB" dirty="0"/>
              <a:t>We noticed a lack of engagement from GRT parents with formal attendance processes and discussions. There was also low attendance within that demographic.</a:t>
            </a:r>
          </a:p>
          <a:p>
            <a:r>
              <a:rPr lang="en-GB" dirty="0"/>
              <a:t>Changes made:</a:t>
            </a:r>
          </a:p>
          <a:p>
            <a:r>
              <a:rPr lang="en-GB" dirty="0"/>
              <a:t>Verbal invitation from Wellbeing lead for an informal ‘pop in’ meeting, with themselves and the Head of School, instead of email or letter sent from attendance officer.</a:t>
            </a:r>
          </a:p>
          <a:p>
            <a:r>
              <a:rPr lang="en-GB" dirty="0"/>
              <a:t>No paperwork visible at the meeting (attendance on a post-it note) no laptop on desk.</a:t>
            </a:r>
          </a:p>
          <a:p>
            <a:r>
              <a:rPr lang="en-GB" dirty="0"/>
              <a:t>Start the meeting with ‘we just wanted a chat as we’ve noticed ?? attendance has dropped’ is there anything we can do to help?</a:t>
            </a:r>
          </a:p>
          <a:p>
            <a:r>
              <a:rPr lang="en-GB" dirty="0"/>
              <a:t>Emphasizing any positives, thanks for coming, sending them away with a positive vibe about their child increasing their time in school.</a:t>
            </a:r>
          </a:p>
          <a:p>
            <a:r>
              <a:rPr lang="en-GB" dirty="0"/>
              <a:t>Record discussions from the meeting after they have left.</a:t>
            </a:r>
          </a:p>
          <a:p>
            <a:r>
              <a:rPr lang="en-GB" dirty="0"/>
              <a:t>Impact – all GRT families invited to attend meetings in this way have engaged.</a:t>
            </a:r>
          </a:p>
          <a:p>
            <a:pPr lvl="1">
              <a:buFont typeface="Courier New" panose="02070309020205020404" pitchFamily="49" charset="0"/>
              <a:buChar char="o"/>
            </a:pPr>
            <a:r>
              <a:rPr lang="en-GB" dirty="0"/>
              <a:t>Medical evidence being provided more regularly.</a:t>
            </a:r>
          </a:p>
          <a:p>
            <a:pPr lvl="1">
              <a:buFont typeface="Courier New" panose="02070309020205020404" pitchFamily="49" charset="0"/>
              <a:buChar char="o"/>
            </a:pPr>
            <a:r>
              <a:rPr lang="en-GB" dirty="0"/>
              <a:t>Families are more open about absences their children are having rather than not contacting the school.</a:t>
            </a:r>
          </a:p>
          <a:p>
            <a:pPr lvl="1">
              <a:buFont typeface="Courier New" panose="02070309020205020404" pitchFamily="49" charset="0"/>
              <a:buChar char="o"/>
            </a:pPr>
            <a:r>
              <a:rPr lang="en-GB" dirty="0"/>
              <a:t>GRT attendance has shown an increase since the start of the year.</a:t>
            </a:r>
          </a:p>
          <a:p>
            <a:endParaRPr lang="en-GB" dirty="0"/>
          </a:p>
        </p:txBody>
      </p:sp>
      <p:pic>
        <p:nvPicPr>
          <p:cNvPr id="4" name="Picture 3">
            <a:extLst>
              <a:ext uri="{FF2B5EF4-FFF2-40B4-BE49-F238E27FC236}">
                <a16:creationId xmlns:a16="http://schemas.microsoft.com/office/drawing/2014/main" id="{B012D3D6-DA98-4C18-BBE8-608BAF00D143}"/>
              </a:ext>
            </a:extLst>
          </p:cNvPr>
          <p:cNvPicPr>
            <a:picLocks noChangeAspect="1"/>
          </p:cNvPicPr>
          <p:nvPr/>
        </p:nvPicPr>
        <p:blipFill>
          <a:blip r:embed="rId2"/>
          <a:stretch>
            <a:fillRect/>
          </a:stretch>
        </p:blipFill>
        <p:spPr>
          <a:xfrm>
            <a:off x="10896194" y="231415"/>
            <a:ext cx="1103472" cy="1231499"/>
          </a:xfrm>
          <a:prstGeom prst="rect">
            <a:avLst/>
          </a:prstGeom>
        </p:spPr>
      </p:pic>
    </p:spTree>
    <p:extLst>
      <p:ext uri="{BB962C8B-B14F-4D97-AF65-F5344CB8AC3E}">
        <p14:creationId xmlns:p14="http://schemas.microsoft.com/office/powerpoint/2010/main" val="17096723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6D745BB8EE584C9FF68C033D9A8253" ma:contentTypeVersion="18" ma:contentTypeDescription="Create a new document." ma:contentTypeScope="" ma:versionID="4b1cd99f11addf3679706d059ce597d3">
  <xsd:schema xmlns:xsd="http://www.w3.org/2001/XMLSchema" xmlns:xs="http://www.w3.org/2001/XMLSchema" xmlns:p="http://schemas.microsoft.com/office/2006/metadata/properties" xmlns:ns3="50d5bc20-dc2f-4a8d-92b8-5d2a4ac830cc" xmlns:ns4="9146fb4d-188c-47f8-8421-2fe17b99b008" targetNamespace="http://schemas.microsoft.com/office/2006/metadata/properties" ma:root="true" ma:fieldsID="837754a6d01522d6d5449448c493d2d6" ns3:_="" ns4:_="">
    <xsd:import namespace="50d5bc20-dc2f-4a8d-92b8-5d2a4ac830cc"/>
    <xsd:import namespace="9146fb4d-188c-47f8-8421-2fe17b99b008"/>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Location" minOccurs="0"/>
                <xsd:element ref="ns4:SharedWithUsers" minOccurs="0"/>
                <xsd:element ref="ns4:SharedWithDetails" minOccurs="0"/>
                <xsd:element ref="ns4:SharingHintHash" minOccurs="0"/>
                <xsd:element ref="ns3:MediaServiceObjectDetectorVersions" minOccurs="0"/>
                <xsd:element ref="ns3:MediaServiceSystemTags" minOccurs="0"/>
                <xsd:element ref="ns3:MediaServiceSearchPropertie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d5bc20-dc2f-4a8d-92b8-5d2a4ac830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_activity" ma:index="25"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46fb4d-188c-47f8-8421-2fe17b99b008"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50d5bc20-dc2f-4a8d-92b8-5d2a4ac830cc" xsi:nil="true"/>
  </documentManagement>
</p:properties>
</file>

<file path=customXml/itemProps1.xml><?xml version="1.0" encoding="utf-8"?>
<ds:datastoreItem xmlns:ds="http://schemas.openxmlformats.org/officeDocument/2006/customXml" ds:itemID="{48663764-4DCE-4AAC-83C5-74F53E50C2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0d5bc20-dc2f-4a8d-92b8-5d2a4ac830cc"/>
    <ds:schemaRef ds:uri="9146fb4d-188c-47f8-8421-2fe17b99b0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5267B07-79D1-43B7-B35D-B448338CE019}">
  <ds:schemaRefs>
    <ds:schemaRef ds:uri="http://schemas.microsoft.com/sharepoint/v3/contenttype/forms"/>
  </ds:schemaRefs>
</ds:datastoreItem>
</file>

<file path=customXml/itemProps3.xml><?xml version="1.0" encoding="utf-8"?>
<ds:datastoreItem xmlns:ds="http://schemas.openxmlformats.org/officeDocument/2006/customXml" ds:itemID="{1E2DA85E-7CC1-4731-893E-E2E2D0E3DDFE}">
  <ds:schemaRefs>
    <ds:schemaRef ds:uri="9146fb4d-188c-47f8-8421-2fe17b99b008"/>
    <ds:schemaRef ds:uri="http://schemas.microsoft.com/office/2006/metadata/properties"/>
    <ds:schemaRef ds:uri="http://www.w3.org/XML/1998/namespace"/>
    <ds:schemaRef ds:uri="50d5bc20-dc2f-4a8d-92b8-5d2a4ac830cc"/>
    <ds:schemaRef ds:uri="http://purl.org/dc/terms/"/>
    <ds:schemaRef ds:uri="http://purl.org/dc/dcmityp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140</TotalTime>
  <Words>1096</Words>
  <Application>Microsoft Office PowerPoint</Application>
  <PresentationFormat>Widescreen</PresentationFormat>
  <Paragraphs>64</Paragraphs>
  <Slides>9</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Courier New</vt:lpstr>
      <vt:lpstr>Wingdings</vt:lpstr>
      <vt:lpstr>Office Theme</vt:lpstr>
      <vt:lpstr>Lower Halstow and Newington CEP Schools Federation and Nursery</vt:lpstr>
      <vt:lpstr>Our experience of an external audit process</vt:lpstr>
      <vt:lpstr>The audit process</vt:lpstr>
      <vt:lpstr>The on-site visit</vt:lpstr>
      <vt:lpstr>Benefits and Impact</vt:lpstr>
      <vt:lpstr>PowerPoint Presentation</vt:lpstr>
      <vt:lpstr>PowerPoint Presentation</vt:lpstr>
      <vt:lpstr>PowerPoint Presentation</vt:lpstr>
      <vt:lpstr>GRT families – a fresh approach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Michelle Crowe</dc:creator>
  <cp:lastModifiedBy>Tara Deevoy</cp:lastModifiedBy>
  <cp:revision>8</cp:revision>
  <dcterms:created xsi:type="dcterms:W3CDTF">2025-04-07T12:44:17Z</dcterms:created>
  <dcterms:modified xsi:type="dcterms:W3CDTF">2025-04-29T14:42:14Z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0x010100136D745BB8EE584C9FF68C033D9A8253</vt:lpwstr>
  </property>
</Properties>
</file>